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2933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2925286"/>
            <a:ext cx="9144000" cy="158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514600" y="236220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5400" y="3045460"/>
            <a:ext cx="4013200" cy="428625"/>
          </a:xfrm>
        </p:spPr>
        <p:txBody>
          <a:bodyPr tIns="0" anchor="t">
            <a:noAutofit/>
          </a:bodyPr>
          <a:lstStyle>
            <a:lvl1pPr marL="0" indent="0" algn="ctr">
              <a:buNone/>
              <a:defRPr sz="1600" b="0" i="0" cap="none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65400" y="2397760"/>
            <a:ext cx="4013200" cy="599440"/>
          </a:xfrm>
          <a:noFill/>
          <a:ln>
            <a:noFill/>
          </a:ln>
        </p:spPr>
        <p:txBody>
          <a:bodyPr bIns="0" anchor="b"/>
          <a:lstStyle>
            <a:lvl1pPr>
              <a:defRPr>
                <a:effectLst>
                  <a:glow rad="88900">
                    <a:schemeClr val="tx1">
                      <a:alpha val="6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CB1BC22B-427A-48C0-A712-37C15AA3371C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69FF27-FE48-4B9B-8F00-F7B056E7F902}" type="slidenum">
              <a:rPr lang="en-US" smtClean="0"/>
              <a:t>‹#›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C22B-427A-48C0-A712-37C15AA3371C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9FF27-FE48-4B9B-8F00-F7B056E7F9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rot="5400000">
            <a:off x="4267200" y="3429000"/>
            <a:ext cx="6858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 bwMode="hidden">
          <a:xfrm>
            <a:off x="0" y="1"/>
            <a:ext cx="7696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6294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C22B-427A-48C0-A712-37C15AA3371C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9FF27-FE48-4B9B-8F00-F7B056E7F90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914401"/>
            <a:ext cx="926980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8229600" cy="40751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B1BC22B-427A-48C0-A712-37C15AA3371C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E69FF27-FE48-4B9B-8F00-F7B056E7F902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922776"/>
            <a:ext cx="9144000" cy="2935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3921760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514600" y="336804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black">
          <a:xfrm>
            <a:off x="2529052" y="3367246"/>
            <a:ext cx="4085897" cy="706821"/>
          </a:xfrm>
          <a:prstGeom prst="rect">
            <a:avLst/>
          </a:prstGeom>
          <a:noFill/>
          <a:ln w="98425" cmpd="thinThick">
            <a:noFill/>
            <a:miter lim="800000"/>
          </a:ln>
        </p:spPr>
        <p:txBody>
          <a:bodyPr vert="horz" lIns="91440" tIns="45720" rIns="91440" bIns="0" rtlCol="0" anchor="b" anchorCtr="0">
            <a:normAutofit/>
          </a:bodyPr>
          <a:lstStyle>
            <a:lvl1pPr>
              <a:defRPr kumimoji="0" lang="en-US" sz="1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 bwMode="black">
          <a:xfrm>
            <a:off x="2518542" y="4084577"/>
            <a:ext cx="4106917" cy="397094"/>
          </a:xfrm>
        </p:spPr>
        <p:txBody>
          <a:bodyPr tIns="0" anchor="t" anchorCtr="0">
            <a:normAutofit/>
          </a:bodyPr>
          <a:lstStyle>
            <a:lvl1pPr marL="0" indent="0" algn="ctr">
              <a:buNone/>
              <a:def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C22B-427A-48C0-A712-37C15AA3371C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69FF27-FE48-4B9B-8F00-F7B056E7F902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0050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020824"/>
            <a:ext cx="4023360" cy="40050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CB1BC22B-427A-48C0-A712-37C15AA3371C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E69FF27-FE48-4B9B-8F00-F7B056E7F902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819400"/>
            <a:ext cx="402336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4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816352"/>
            <a:ext cx="402336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kern="1200" cap="none" spc="200" baseline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6344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i="0" kern="1200" cap="none" spc="200" baseline="0" dirty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CB1BC22B-427A-48C0-A712-37C15AA3371C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E69FF27-FE48-4B9B-8F00-F7B056E7F902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C22B-427A-48C0-A712-37C15AA3371C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69FF27-FE48-4B9B-8F00-F7B056E7F902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C22B-427A-48C0-A712-37C15AA3371C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69FF27-FE48-4B9B-8F00-F7B056E7F90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4"/>
          </p:nvPr>
        </p:nvSpPr>
        <p:spPr>
          <a:xfrm>
            <a:off x="1485900" y="1914525"/>
            <a:ext cx="6172200" cy="351091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7360" y="5513832"/>
            <a:ext cx="5669280" cy="548640"/>
          </a:xfrm>
        </p:spPr>
        <p:txBody>
          <a:bodyPr vert="horz" lIns="91440" tIns="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itchFamily="34" charset="0"/>
              <a:buNone/>
              <a:defRPr lang="en-US" sz="1400" b="0" i="0" kern="1200" cap="none" spc="0" baseline="0" smtClean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CB1BC22B-427A-48C0-A712-37C15AA3371C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E69FF27-FE48-4B9B-8F00-F7B056E7F902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52209" y="2026918"/>
            <a:ext cx="5439582" cy="3263750"/>
          </a:xfrm>
          <a:solidFill>
            <a:schemeClr val="tx1"/>
          </a:solidFill>
          <a:ln w="69850" cmpd="dbl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0" kern="1200" cap="none" spc="0" baseline="0" dirty="0">
                <a:solidFill>
                  <a:schemeClr val="bg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1737360" y="5516880"/>
            <a:ext cx="5669280" cy="548640"/>
          </a:xfrm>
        </p:spPr>
        <p:txBody>
          <a:bodyPr vert="horz" lIns="91440" tIns="0" rIns="9144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1400" b="0" i="0" kern="1200" cap="none" spc="30" baseline="0" smtClean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marL="0" lvl="0" indent="0" algn="ctr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>
          <a:xfrm>
            <a:off x="2981325" y="273180"/>
            <a:ext cx="3181350" cy="292100"/>
          </a:xfrm>
        </p:spPr>
        <p:txBody>
          <a:bodyPr/>
          <a:lstStyle/>
          <a:p>
            <a:fld id="{CB1BC22B-427A-48C0-A712-37C15AA3371C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5"/>
          </p:nvPr>
        </p:nvSpPr>
        <p:spPr>
          <a:xfrm>
            <a:off x="4038600" y="6172200"/>
            <a:ext cx="1066800" cy="304800"/>
          </a:xfrm>
        </p:spPr>
        <p:txBody>
          <a:bodyPr/>
          <a:lstStyle/>
          <a:p>
            <a:fld id="{8E69FF27-FE48-4B9B-8F00-F7B056E7F902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6"/>
          </p:nvPr>
        </p:nvSpPr>
        <p:spPr>
          <a:xfrm>
            <a:off x="1447800" y="6486525"/>
            <a:ext cx="6248400" cy="2921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hidden">
          <a:xfrm>
            <a:off x="0" y="1335973"/>
            <a:ext cx="9144000" cy="5522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19301"/>
            <a:ext cx="8229600" cy="4117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81325" y="273180"/>
            <a:ext cx="318135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 b="0" cap="all" spc="300" baseline="0">
                <a:solidFill>
                  <a:schemeClr val="tx1"/>
                </a:solidFill>
              </a:defRPr>
            </a:lvl1pPr>
          </a:lstStyle>
          <a:p>
            <a:fld id="{CB1BC22B-427A-48C0-A712-37C15AA3371C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7800" y="6486525"/>
            <a:ext cx="62484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100" b="0" cap="all" spc="30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38600" y="6172200"/>
            <a:ext cx="1066800" cy="3048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fld id="{8E69FF27-FE48-4B9B-8F00-F7B056E7F902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1331436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ts val="400"/>
        </a:spcBef>
        <a:buNone/>
        <a:defRPr sz="1800" b="1" kern="1200" cap="all" spc="0" baseline="0">
          <a:solidFill>
            <a:schemeClr val="bg1">
              <a:lumMod val="75000"/>
              <a:lumOff val="25000"/>
            </a:schemeClr>
          </a:solidFill>
          <a:effectLst/>
          <a:latin typeface="+mj-lt"/>
          <a:ea typeface="+mj-ea"/>
          <a:cs typeface="Tunga" pitchFamily="2"/>
        </a:defRPr>
      </a:lvl1pPr>
    </p:titleStyle>
    <p:bodyStyle>
      <a:lvl1pPr marL="0" indent="0" algn="ctr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FontTx/>
        <a:buNone/>
        <a:defRPr sz="20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 baseline="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71800"/>
            <a:ext cx="6400800" cy="3200400"/>
          </a:xfrm>
        </p:spPr>
        <p:txBody>
          <a:bodyPr>
            <a:normAutofit/>
          </a:bodyPr>
          <a:lstStyle/>
          <a:p>
            <a:r>
              <a:rPr lang="en-US" dirty="0" smtClean="0"/>
              <a:t>Student's Name</a:t>
            </a:r>
          </a:p>
          <a:p>
            <a:r>
              <a:rPr lang="en-US" dirty="0" smtClean="0"/>
              <a:t>Institutional Affiliation</a:t>
            </a:r>
          </a:p>
          <a:p>
            <a:r>
              <a:rPr lang="en-US" dirty="0" smtClean="0"/>
              <a:t>Course Name and Number</a:t>
            </a:r>
          </a:p>
          <a:p>
            <a:r>
              <a:rPr lang="en-US" dirty="0" smtClean="0"/>
              <a:t>Instructor's Name</a:t>
            </a:r>
          </a:p>
          <a:p>
            <a:r>
              <a:rPr lang="en-US" dirty="0" smtClean="0"/>
              <a:t>Due Date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219200"/>
            <a:ext cx="7772400" cy="1343891"/>
          </a:xfrm>
        </p:spPr>
        <p:txBody>
          <a:bodyPr>
            <a:normAutofit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John Stevens : Calligrapher</a:t>
            </a:r>
            <a:endParaRPr lang="en-US" dirty="0"/>
          </a:p>
        </p:txBody>
      </p:sp>
      <p:pic>
        <p:nvPicPr>
          <p:cNvPr id="3076" name="Picture 4" descr="John Stevens Calligraphy Design | Facebo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52400"/>
            <a:ext cx="2435226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1466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28600" y="1295400"/>
            <a:ext cx="8686800" cy="4953000"/>
          </a:xfrm>
        </p:spPr>
        <p:txBody>
          <a:bodyPr>
            <a:normAutofit/>
          </a:bodyPr>
          <a:lstStyle/>
          <a:p>
            <a:endParaRPr lang="en-US" sz="2800" dirty="0" smtClean="0"/>
          </a:p>
          <a:p>
            <a:endParaRPr lang="en-US" sz="2800" dirty="0"/>
          </a:p>
          <a:p>
            <a:r>
              <a:rPr lang="en-US" sz="2800" dirty="0" smtClean="0"/>
              <a:t>John Stevens is considered one of the unique letter artists globally, well-known for his talents as a designer, calligrapher, and letter artist. </a:t>
            </a:r>
          </a:p>
          <a:p>
            <a:r>
              <a:rPr lang="en-US" sz="2800" dirty="0" smtClean="0"/>
              <a:t>Stevens works have graced magazines, book jackets, museums, magazines, libraries,  and places of worship. </a:t>
            </a:r>
          </a:p>
          <a:p>
            <a:r>
              <a:rPr lang="en-US" sz="2800" dirty="0" smtClean="0"/>
              <a:t>Every portion of John's work is hand-drawn on paper with no digital hacks used. John is therefore recognized as a Hand-Lettering Artist with global status for artwork.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John Stevens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305" y="457200"/>
            <a:ext cx="2220296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2414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889844"/>
            <a:ext cx="83820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2400" dirty="0"/>
              <a:t>Besides the use of graphics application in his work, Steven practices calligraphy as a form of art, making one-of-a-kind custom-built work incorporated in several private and public collections across the world</a:t>
            </a:r>
            <a:r>
              <a:rPr lang="en-US" sz="2400" dirty="0" smtClean="0"/>
              <a:t>.</a:t>
            </a:r>
            <a:endParaRPr lang="en-US" sz="2400" dirty="0"/>
          </a:p>
          <a:p>
            <a:pPr marL="285750" indent="-285750">
              <a:buFont typeface="Wingdings" pitchFamily="2" charset="2"/>
              <a:buChar char="Ø"/>
            </a:pPr>
            <a:r>
              <a:rPr lang="en-US" sz="2400" dirty="0"/>
              <a:t> He also works with well-known clienteles in book and magazine publishing, graphic design, packaging, type design, and film and television.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2400" dirty="0"/>
              <a:t>He has held numerous solo displays and has contributed to numerous group exhibitions worldwide and the most recently held in Belgium and Japan.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2400" dirty="0"/>
              <a:t>Steven has also  obtained many invitations to teach at numerous national and international letter arts conferences  across </a:t>
            </a:r>
            <a:r>
              <a:rPr lang="en-US" sz="2400" dirty="0" smtClean="0"/>
              <a:t>South </a:t>
            </a:r>
            <a:r>
              <a:rPr lang="en-US" sz="2400" dirty="0"/>
              <a:t>American, United States, Europe, and Japan. </a:t>
            </a:r>
          </a:p>
        </p:txBody>
      </p:sp>
    </p:spTree>
    <p:extLst>
      <p:ext uri="{BB962C8B-B14F-4D97-AF65-F5344CB8AC3E}">
        <p14:creationId xmlns:p14="http://schemas.microsoft.com/office/powerpoint/2010/main" val="29196599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028343"/>
            <a:ext cx="82296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2400" dirty="0"/>
              <a:t>The wide range of exemplary work made him well renowned for his adaptability and skill as a letter artist and calligrapher.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2400" dirty="0"/>
              <a:t>Steven started as a sign painter in New York, but his limitless analysis of letters and their design directed him into kind, lettering, and calligraphy.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2400" dirty="0"/>
              <a:t> Steven has learned how to use several brushes, pens, and more advanced graphics using a computer.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2400" dirty="0"/>
              <a:t>Steven works with nationally recognized clients in advertising, publishing, packaging, film, and television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4444663"/>
            <a:ext cx="3429000" cy="1746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3208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990600"/>
            <a:ext cx="86106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400" dirty="0"/>
              <a:t>Steven's calligraphy shows how the artistic styles have evolved over the centuries through his exemplary work.   </a:t>
            </a:r>
            <a:endParaRPr lang="en-US" sz="2400" dirty="0" smtClean="0"/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 smtClean="0"/>
              <a:t>Worth </a:t>
            </a:r>
            <a:r>
              <a:rPr lang="en-US" sz="2400" dirty="0"/>
              <a:t>noting  is that the sweeping blow of the pen and the  brush power </a:t>
            </a:r>
            <a:r>
              <a:rPr lang="en-US" sz="2400" dirty="0" smtClean="0"/>
              <a:t>leaves </a:t>
            </a:r>
            <a:r>
              <a:rPr lang="en-US" sz="2400" dirty="0"/>
              <a:t>the character of the artiste on the words: abounding off point; a multi-sensual line and shape in space</a:t>
            </a:r>
            <a:r>
              <a:rPr lang="en-US" sz="2400" dirty="0" smtClean="0"/>
              <a:t>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 smtClean="0"/>
              <a:t> In his Calligraphy artworks, Steven employs the use of the best paper and ink, rousing the written term to the level of any supplementary art form(Zhao et al.,2020). 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 smtClean="0"/>
              <a:t>Some of Steven fabulous writing fonts from  his Instagram page</a:t>
            </a:r>
          </a:p>
          <a:p>
            <a:pPr marL="342900" indent="-342900">
              <a:buFont typeface="Wingdings" pitchFamily="2" charset="2"/>
              <a:buChar char="Ø"/>
            </a:pPr>
            <a:endParaRPr lang="en-US" sz="2400" dirty="0" smtClean="0"/>
          </a:p>
          <a:p>
            <a:endParaRPr lang="en-US" sz="2400" dirty="0"/>
          </a:p>
        </p:txBody>
      </p:sp>
      <p:pic>
        <p:nvPicPr>
          <p:cNvPr id="3" name="Picture 2" descr="John Stevens Calligraphy – John Stevens Calligraphy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507" y="4648200"/>
            <a:ext cx="3610293" cy="2057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201205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John Stevens Lettering on Twitter: &amp;quot;Started out as a exercise/sketch and  progress from there. The famous Paul Standard quote could be updated, but  to what? #calligraphy #letters #lettering #handlettered #handlettering  #scriptlettering #script #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762000"/>
            <a:ext cx="3657600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Mr. Miyagi / A spontaneously calligraphed quote. Ink on paper. By John  Stevens | Lettering, Calligraphy words, John stevens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352800"/>
            <a:ext cx="3886200" cy="32766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/>
          <p:nvPr/>
        </p:nvSpPr>
        <p:spPr>
          <a:xfrm>
            <a:off x="762000" y="152401"/>
            <a:ext cx="7391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b="1" i="1" dirty="0" smtClean="0"/>
              <a:t>Some of Steven fabulous writing fonts from  his Instagram page</a:t>
            </a:r>
            <a:endParaRPr lang="en-US" b="1" i="1" dirty="0" smtClean="0"/>
          </a:p>
        </p:txBody>
      </p:sp>
    </p:spTree>
    <p:extLst>
      <p:ext uri="{BB962C8B-B14F-4D97-AF65-F5344CB8AC3E}">
        <p14:creationId xmlns:p14="http://schemas.microsoft.com/office/powerpoint/2010/main" val="2470311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z="2400" dirty="0"/>
              <a:t>Zhao, B., Tao, J., Yang, M., </a:t>
            </a:r>
            <a:r>
              <a:rPr lang="en-US" sz="2400" dirty="0" err="1"/>
              <a:t>Tian</a:t>
            </a:r>
            <a:r>
              <a:rPr lang="en-US" sz="2400" dirty="0"/>
              <a:t>, Z., Fan, C., &amp; </a:t>
            </a:r>
            <a:r>
              <a:rPr lang="en-US" sz="2400" dirty="0" err="1"/>
              <a:t>Bai</a:t>
            </a:r>
            <a:r>
              <a:rPr lang="en-US" sz="2400" dirty="0"/>
              <a:t>, Y. (2020). Deep imitator: handwriting calligraphy imitation via deep attention </a:t>
            </a:r>
            <a:r>
              <a:rPr lang="en-US" sz="2400" dirty="0" smtClean="0"/>
              <a:t>networks</a:t>
            </a:r>
            <a:r>
              <a:rPr lang="en-US" sz="2400" dirty="0"/>
              <a:t>. </a:t>
            </a:r>
            <a:r>
              <a:rPr lang="en-US" sz="2400" i="1" dirty="0"/>
              <a:t>Pattern Recognition</a:t>
            </a:r>
            <a:r>
              <a:rPr lang="en-US" sz="2400" dirty="0"/>
              <a:t>, </a:t>
            </a:r>
            <a:r>
              <a:rPr lang="en-US" sz="2400" i="1" dirty="0"/>
              <a:t>104</a:t>
            </a:r>
            <a:r>
              <a:rPr lang="en-US" sz="2400" dirty="0"/>
              <a:t>, 107080</a:t>
            </a:r>
            <a:r>
              <a:rPr lang="en-US" sz="2400" dirty="0" smtClean="0"/>
              <a:t>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4" name="AutoShape 2" descr="John Stevens Calligraphy Design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225" y="3962400"/>
            <a:ext cx="3865775" cy="2362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16752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ckTie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20000"/>
              </a:schemeClr>
            </a:duotone>
          </a:blip>
          <a:stretch/>
        </a:blip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30000"/>
                <a:satMod val="255000"/>
              </a:schemeClr>
            </a:gs>
          </a:gsLst>
          <a:path path="circle">
            <a:fillToRect l="50000" t="-80000" r="50000" b="18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 Tie</Template>
  <TotalTime>150</TotalTime>
  <Words>437</Words>
  <Application>Microsoft Office PowerPoint</Application>
  <PresentationFormat>On-screen Show (4:3)</PresentationFormat>
  <Paragraphs>27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BlackTie</vt:lpstr>
      <vt:lpstr>   John Stevens : Calligrapher</vt:lpstr>
      <vt:lpstr>John Stevens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Company>Ministry of Education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John Stevens : Calligrapher</dc:title>
  <dc:creator>Grace</dc:creator>
  <cp:lastModifiedBy>Grace</cp:lastModifiedBy>
  <cp:revision>6</cp:revision>
  <dcterms:created xsi:type="dcterms:W3CDTF">2021-08-02T11:52:21Z</dcterms:created>
  <dcterms:modified xsi:type="dcterms:W3CDTF">2021-08-02T14:22:21Z</dcterms:modified>
</cp:coreProperties>
</file>